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8" r:id="rId2"/>
    <p:sldId id="289" r:id="rId3"/>
    <p:sldId id="290" r:id="rId4"/>
    <p:sldId id="276" r:id="rId5"/>
    <p:sldId id="264" r:id="rId6"/>
    <p:sldId id="263" r:id="rId7"/>
    <p:sldId id="258" r:id="rId8"/>
    <p:sldId id="275" r:id="rId9"/>
    <p:sldId id="277" r:id="rId10"/>
    <p:sldId id="265" r:id="rId11"/>
    <p:sldId id="267" r:id="rId12"/>
    <p:sldId id="268" r:id="rId13"/>
    <p:sldId id="269" r:id="rId14"/>
    <p:sldId id="270" r:id="rId15"/>
    <p:sldId id="272" r:id="rId16"/>
    <p:sldId id="271" r:id="rId17"/>
    <p:sldId id="285" r:id="rId18"/>
    <p:sldId id="286" r:id="rId19"/>
    <p:sldId id="266" r:id="rId20"/>
    <p:sldId id="260" r:id="rId21"/>
    <p:sldId id="279" r:id="rId22"/>
    <p:sldId id="284" r:id="rId23"/>
    <p:sldId id="278" r:id="rId24"/>
    <p:sldId id="287" r:id="rId25"/>
    <p:sldId id="283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78D7"/>
    <a:srgbClr val="0000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9" autoAdjust="0"/>
    <p:restoredTop sz="94660"/>
  </p:normalViewPr>
  <p:slideViewPr>
    <p:cSldViewPr>
      <p:cViewPr varScale="1">
        <p:scale>
          <a:sx n="115" d="100"/>
          <a:sy n="115" d="100"/>
        </p:scale>
        <p:origin x="76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04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2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3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4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7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66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3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20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/>
            </a:gs>
            <a:gs pos="100000">
              <a:srgbClr val="00003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8C965-BB11-4A46-8643-9AF1FE785DC3}" type="datetimeFigureOut">
              <a:rPr lang="en-US" smtClean="0"/>
              <a:t>8/21/2015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27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2990850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Windows 10 </a:t>
            </a:r>
            <a:r>
              <a:rPr lang="en-US" dirty="0" err="1" smtClean="0"/>
              <a:t>IoT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</a:t>
            </a:r>
            <a:br>
              <a:rPr lang="en-US" dirty="0" smtClean="0"/>
            </a:br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dirty="0" smtClean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</a:rPr>
              <a:t>By Lee Perkins</a:t>
            </a:r>
            <a:endParaRPr lang="en-US" sz="24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03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model, year, miles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Y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ear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year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 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  {</a:t>
            </a:r>
          </a:p>
          <a:p>
            <a:pPr marL="0" indent="0">
              <a:buNone/>
            </a:pPr>
            <a:r>
              <a:rPr lang="en-US" dirty="0"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    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return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70C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solidFill>
                  <a:srgbClr val="0070C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+ 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 has ”</a:t>
            </a:r>
            <a:r>
              <a:rPr lang="en-US" dirty="0" smtClean="0">
                <a:latin typeface="Lucida Console" pitchFamily="49" charset="0"/>
              </a:rPr>
              <a:t> +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         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70C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 + 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 miles.”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  };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“Honda Civic”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2009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20000</a:t>
            </a:r>
            <a:r>
              <a:rPr lang="en-US" dirty="0" smtClean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mondeo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“Ford </a:t>
            </a:r>
            <a:r>
              <a:rPr lang="en-US" dirty="0" err="1" smtClean="0">
                <a:solidFill>
                  <a:srgbClr val="92D050"/>
                </a:solidFill>
                <a:latin typeface="Lucida Console" pitchFamily="49" charset="0"/>
              </a:rPr>
              <a:t>Mondeo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”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2010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5000</a:t>
            </a:r>
            <a:r>
              <a:rPr lang="en-US" dirty="0" smtClean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dirty="0" smtClean="0">
                <a:latin typeface="Lucida Console" pitchFamily="49" charset="0"/>
              </a:rPr>
              <a:t>( ));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latin typeface="Lucida Console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Constructor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41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model, year, miles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Y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ear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year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>
                <a:latin typeface="Lucida Console" pitchFamily="49" charset="0"/>
              </a:rPr>
              <a:t>( 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  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return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70C0"/>
                </a:solidFill>
                <a:latin typeface="Lucida Console" pitchFamily="49" charset="0"/>
              </a:rPr>
              <a:t>Model</a:t>
            </a:r>
            <a:r>
              <a:rPr lang="en-US" dirty="0">
                <a:solidFill>
                  <a:srgbClr val="0070C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+ </a:t>
            </a:r>
            <a:r>
              <a:rPr lang="en-US" dirty="0">
                <a:solidFill>
                  <a:srgbClr val="92D050"/>
                </a:solidFill>
                <a:latin typeface="Lucida Console" pitchFamily="49" charset="0"/>
              </a:rPr>
              <a:t>“ has ”</a:t>
            </a:r>
            <a:r>
              <a:rPr lang="en-US" dirty="0">
                <a:latin typeface="Lucida Console" pitchFamily="49" charset="0"/>
              </a:rPr>
              <a:t> +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        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70C0"/>
                </a:solidFill>
                <a:latin typeface="Lucida Console" pitchFamily="49" charset="0"/>
              </a:rPr>
              <a:t>Miles</a:t>
            </a:r>
            <a:r>
              <a:rPr lang="en-US" dirty="0">
                <a:latin typeface="Lucida Console" pitchFamily="49" charset="0"/>
              </a:rPr>
              <a:t> + </a:t>
            </a:r>
            <a:r>
              <a:rPr lang="en-US" dirty="0">
                <a:solidFill>
                  <a:srgbClr val="92D050"/>
                </a:solidFill>
                <a:latin typeface="Lucida Console" pitchFamily="49" charset="0"/>
              </a:rPr>
              <a:t>“ miles.”</a:t>
            </a:r>
            <a:r>
              <a:rPr lang="en-US" dirty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};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“Honda Civic”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2009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20000</a:t>
            </a:r>
            <a:r>
              <a:rPr lang="en-US" dirty="0" smtClean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mondeo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“Ford </a:t>
            </a:r>
            <a:r>
              <a:rPr lang="en-US" dirty="0" err="1" smtClean="0">
                <a:solidFill>
                  <a:srgbClr val="92D050"/>
                </a:solidFill>
                <a:latin typeface="Lucida Console" pitchFamily="49" charset="0"/>
              </a:rPr>
              <a:t>Mondeo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”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2010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5000</a:t>
            </a:r>
            <a:r>
              <a:rPr lang="en-US" dirty="0" smtClean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dirty="0" smtClean="0">
                <a:latin typeface="Lucida Console" pitchFamily="49" charset="0"/>
              </a:rPr>
              <a:t>( ));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latin typeface="Lucida Console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Prototypes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6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Prototype-less Chart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219394"/>
              </p:ext>
            </p:extLst>
          </p:nvPr>
        </p:nvGraphicFramePr>
        <p:xfrm>
          <a:off x="304800" y="457200"/>
          <a:ext cx="8469313" cy="595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Visio" r:id="rId3" imgW="4137896" imgH="2905200" progId="Visio.Drawing.11">
                  <p:embed/>
                </p:oleObj>
              </mc:Choice>
              <mc:Fallback>
                <p:oleObj name="Visio" r:id="rId3" imgW="4137896" imgH="2905200" progId="Visio.Drawing.11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57200"/>
                        <a:ext cx="8469313" cy="59515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713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Prototype Chart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2049347"/>
              </p:ext>
            </p:extLst>
          </p:nvPr>
        </p:nvGraphicFramePr>
        <p:xfrm>
          <a:off x="304800" y="457200"/>
          <a:ext cx="846772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9" name="Visio" r:id="rId3" imgW="4137896" imgH="2751840" progId="Visio.Drawing.11">
                  <p:embed/>
                </p:oleObj>
              </mc:Choice>
              <mc:Fallback>
                <p:oleObj name="Visio" r:id="rId3" imgW="4137896" imgH="275184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57200"/>
                        <a:ext cx="8467725" cy="56388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22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Object Prototype Chart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8870947"/>
              </p:ext>
            </p:extLst>
          </p:nvPr>
        </p:nvGraphicFramePr>
        <p:xfrm>
          <a:off x="304800" y="457200"/>
          <a:ext cx="8467956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6" name="Visio" r:id="rId3" imgW="4137896" imgH="2751840" progId="Visio.Drawing.11">
                  <p:embed/>
                </p:oleObj>
              </mc:Choice>
              <mc:Fallback>
                <p:oleObj name="Visio" r:id="rId3" imgW="4137896" imgH="275184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457200"/>
                        <a:ext cx="8467956" cy="56388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64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civic-&gt;Car-&gt;Vehicle </a:t>
            </a:r>
            <a:r>
              <a:rPr lang="en-US" dirty="0" smtClean="0">
                <a:solidFill>
                  <a:schemeClr val="bg1"/>
                </a:solidFill>
              </a:rPr>
              <a:t>chart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563726"/>
              </p:ext>
            </p:extLst>
          </p:nvPr>
        </p:nvGraphicFramePr>
        <p:xfrm>
          <a:off x="685800" y="381000"/>
          <a:ext cx="7772400" cy="616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8" name="Visio" r:id="rId3" imgW="3603303" imgH="2860920" progId="Visio.Drawing.11">
                  <p:embed/>
                </p:oleObj>
              </mc:Choice>
              <mc:Fallback>
                <p:oleObj name="Visio" r:id="rId3" imgW="3603303" imgH="2860920" progId="Visio.Drawing.11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381000"/>
                        <a:ext cx="7772400" cy="61690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702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lIns="182880" tIns="91440" rIns="91440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model, year, miles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>
                <a:latin typeface="Lucida Console" pitchFamily="49" charset="0"/>
              </a:rPr>
              <a:t> = 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Lucida Console" pitchFamily="49" charset="0"/>
              </a:rPr>
              <a:t> 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Year</a:t>
            </a:r>
            <a:r>
              <a:rPr lang="en-US" dirty="0">
                <a:latin typeface="Lucida Console" pitchFamily="49" charset="0"/>
              </a:rPr>
              <a:t> = 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year</a:t>
            </a:r>
            <a:r>
              <a:rPr lang="en-US" dirty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Lucida Console" pitchFamily="49" charset="0"/>
              </a:rPr>
              <a:t> 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>
                <a:latin typeface="Lucida Console" pitchFamily="49" charset="0"/>
              </a:rPr>
              <a:t> = 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>
                <a:latin typeface="Lucida Console" pitchFamily="49" charset="0"/>
              </a:rPr>
              <a:t>( </a:t>
            </a:r>
            <a:r>
              <a:rPr lang="en-US" dirty="0" smtClean="0">
                <a:latin typeface="Lucida Console" pitchFamily="49" charset="0"/>
              </a:rPr>
              <a:t>) { ... };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6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Car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model, year, miles, doors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call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year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dirty="0" smtClean="0">
                <a:latin typeface="Lucida Console" pitchFamily="49" charset="0"/>
              </a:rPr>
              <a:t>);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Doors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doors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AF78D7"/>
                </a:solidFill>
                <a:latin typeface="Lucida Console" pitchFamily="49" charset="0"/>
              </a:rPr>
              <a:t>Car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err="1">
                <a:solidFill>
                  <a:schemeClr val="accent6"/>
                </a:solidFill>
                <a:latin typeface="Lucida Console" pitchFamily="49" charset="0"/>
              </a:rPr>
              <a:t>Object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create</a:t>
            </a:r>
            <a:r>
              <a:rPr lang="en-US" dirty="0">
                <a:latin typeface="Lucida Console" pitchFamily="49" charset="0"/>
              </a:rPr>
              <a:t>(</a:t>
            </a:r>
            <a:r>
              <a:rPr lang="en-US" dirty="0" err="1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dirty="0" err="1">
                <a:latin typeface="Lucida Console" pitchFamily="49" charset="0"/>
              </a:rPr>
              <a:t>.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AF78D7"/>
                </a:solidFill>
                <a:latin typeface="Lucida Console" pitchFamily="49" charset="0"/>
              </a:rPr>
              <a:t>Car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constructor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Car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AF78D7"/>
                </a:solidFill>
                <a:latin typeface="Lucida Console" pitchFamily="49" charset="0"/>
              </a:rPr>
              <a:t>Car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prototype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drive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 ) { ... };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6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dirty="0" smtClean="0">
                <a:latin typeface="Lucida Console" pitchFamily="49" charset="0"/>
              </a:rPr>
              <a:t> 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AF78D7"/>
                </a:solidFill>
                <a:latin typeface="Lucida Console" pitchFamily="49" charset="0"/>
              </a:rPr>
              <a:t>Car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“Honda Civic”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2009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20000</a:t>
            </a:r>
            <a:r>
              <a:rPr lang="en-US" dirty="0" smtClean="0">
                <a:latin typeface="Lucida Console" pitchFamily="49" charset="0"/>
              </a:rPr>
              <a:t>,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2</a:t>
            </a:r>
            <a:r>
              <a:rPr lang="en-US" dirty="0" smtClean="0">
                <a:latin typeface="Lucida Console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latin typeface="Lucida Console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 smtClean="0"/>
              <a:t>Inheritance with Prototypes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8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410200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sz="1800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model, miles</a:t>
            </a:r>
            <a:r>
              <a:rPr lang="en-US" sz="1800" dirty="0" smtClean="0">
                <a:latin typeface="Lucida Console" pitchFamily="49" charset="0"/>
              </a:rPr>
              <a:t>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</a:t>
            </a: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// Private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sz="1800" dirty="0" smtClean="0">
                <a:latin typeface="Lucida Console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_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=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sz="1800" dirty="0" smtClean="0">
                <a:latin typeface="Lucida Console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</a:t>
            </a:r>
            <a:r>
              <a:rPr lang="en-US" sz="1800" dirty="0" err="1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_instance </a:t>
            </a:r>
            <a:r>
              <a:rPr lang="en-US" sz="1800" dirty="0" smtClean="0">
                <a:latin typeface="Lucida Console" pitchFamily="49" charset="0"/>
              </a:rPr>
              <a:t>= { };</a:t>
            </a:r>
          </a:p>
          <a:p>
            <a:pPr marL="0" indent="0">
              <a:lnSpc>
                <a:spcPct val="80000"/>
              </a:lnSpc>
              <a:buNone/>
            </a:pPr>
            <a:endParaRPr lang="en-US" sz="1800" dirty="0" smtClean="0">
              <a:latin typeface="Lucida Console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  // Public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Object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defineProperty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_instance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“Model”,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   </a:t>
            </a:r>
            <a:r>
              <a:rPr lang="en-US" sz="1800" dirty="0" smtClean="0">
                <a:latin typeface="Lucida Console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  get: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 ) {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return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; },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  set</a:t>
            </a:r>
            <a:r>
              <a:rPr lang="en-US" sz="1800" dirty="0">
                <a:latin typeface="Lucida Console" pitchFamily="49" charset="0"/>
              </a:rPr>
              <a:t>: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sz="1800" dirty="0" smtClean="0">
                <a:latin typeface="Lucida Console" pitchFamily="49" charset="0"/>
              </a:rPr>
              <a:t>) {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sz="1800" dirty="0">
                <a:latin typeface="Lucida Console" pitchFamily="49" charset="0"/>
              </a:rPr>
              <a:t> = 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sz="1800" dirty="0">
                <a:latin typeface="Lucida Console" pitchFamily="49" charset="0"/>
              </a:rPr>
              <a:t>; </a:t>
            </a:r>
            <a:r>
              <a:rPr lang="en-US" sz="1800" dirty="0" smtClean="0">
                <a:latin typeface="Lucida Console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 smtClean="0">
                <a:latin typeface="Lucida Console" pitchFamily="49" charset="0"/>
              </a:rPr>
              <a:t>   });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</a:t>
            </a:r>
            <a:r>
              <a:rPr lang="en-US" sz="1800" dirty="0" err="1">
                <a:solidFill>
                  <a:srgbClr val="00B0F0"/>
                </a:solidFill>
                <a:latin typeface="Lucida Console" pitchFamily="49" charset="0"/>
              </a:rPr>
              <a:t>instance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 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{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return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solidFill>
                  <a:srgbClr val="0070C0"/>
                </a:solidFill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+ </a:t>
            </a: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“ has ”</a:t>
            </a: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 smtClean="0">
                <a:latin typeface="Lucida Console" pitchFamily="49" charset="0"/>
              </a:rPr>
              <a:t>+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_miles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+ </a:t>
            </a: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“ miles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.”</a:t>
            </a:r>
            <a:r>
              <a:rPr lang="en-US" sz="1800" dirty="0" smtClean="0">
                <a:latin typeface="Lucida Console" pitchFamily="49" charset="0"/>
              </a:rPr>
              <a:t>; };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>
                <a:solidFill>
                  <a:schemeClr val="accent6"/>
                </a:solidFill>
                <a:latin typeface="Lucida Console" pitchFamily="49" charset="0"/>
              </a:rPr>
              <a:t>return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_instance</a:t>
            </a:r>
            <a:r>
              <a:rPr lang="en-US" sz="1800" dirty="0">
                <a:latin typeface="Lucida Console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“Honda Civic”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FFFF00"/>
                </a:solidFill>
                <a:latin typeface="Lucida Console" pitchFamily="49" charset="0"/>
              </a:rPr>
              <a:t>2009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FFFF00"/>
                </a:solidFill>
                <a:latin typeface="Lucida Console" pitchFamily="49" charset="0"/>
              </a:rPr>
              <a:t>20000</a:t>
            </a:r>
            <a:r>
              <a:rPr lang="en-US" sz="1800" dirty="0" smtClean="0">
                <a:latin typeface="Lucida Console" pitchFamily="49" charset="0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sz="1800" dirty="0" smtClean="0">
                <a:latin typeface="Lucida Console" pitchFamily="49" charset="0"/>
              </a:rPr>
              <a:t>( ));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sz="1800" dirty="0">
                <a:latin typeface="Lucida Console" pitchFamily="49" charset="0"/>
              </a:rPr>
              <a:t>(</a:t>
            </a:r>
            <a:r>
              <a:rPr lang="en-US" sz="1800" dirty="0" err="1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);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// </a:t>
            </a: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ERROR – No property on civic</a:t>
            </a:r>
            <a:endParaRPr lang="en-US" sz="1800" dirty="0">
              <a:latin typeface="Lucida Console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 smtClean="0"/>
              <a:t>Private 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78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410200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sz="1800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model, miles</a:t>
            </a:r>
            <a:r>
              <a:rPr lang="en-US" sz="1800" dirty="0" smtClean="0">
                <a:latin typeface="Lucida Console" pitchFamily="49" charset="0"/>
              </a:rPr>
              <a:t>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</a:t>
            </a: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// Private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sz="1800" dirty="0" smtClean="0">
                <a:latin typeface="Lucida Console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_miles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=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miles</a:t>
            </a:r>
            <a:r>
              <a:rPr lang="en-US" sz="1800" dirty="0" smtClean="0">
                <a:latin typeface="Lucida Console" pitchFamily="49" charset="0"/>
              </a:rPr>
              <a:t>;</a:t>
            </a:r>
          </a:p>
          <a:p>
            <a:pPr marL="0" indent="0">
              <a:lnSpc>
                <a:spcPct val="80000"/>
              </a:lnSpc>
              <a:buNone/>
            </a:pPr>
            <a:endParaRPr lang="en-US" sz="1800" dirty="0" smtClean="0">
              <a:latin typeface="Lucida Console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  // Public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Object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defineProperty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“Model”,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   </a:t>
            </a:r>
            <a:r>
              <a:rPr lang="en-US" sz="1800" dirty="0" smtClean="0">
                <a:latin typeface="Lucida Console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  get: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 ) {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return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; },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  set</a:t>
            </a:r>
            <a:r>
              <a:rPr lang="en-US" sz="1800" dirty="0">
                <a:latin typeface="Lucida Console" pitchFamily="49" charset="0"/>
              </a:rPr>
              <a:t>: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sz="1800" dirty="0" smtClean="0">
                <a:latin typeface="Lucida Console" pitchFamily="49" charset="0"/>
              </a:rPr>
              <a:t>) {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model</a:t>
            </a:r>
            <a:r>
              <a:rPr lang="en-US" sz="1800" dirty="0">
                <a:latin typeface="Lucida Console" pitchFamily="49" charset="0"/>
              </a:rPr>
              <a:t> = </a:t>
            </a:r>
            <a:r>
              <a:rPr lang="en-US" sz="1800" dirty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sz="1800" dirty="0">
                <a:latin typeface="Lucida Console" pitchFamily="49" charset="0"/>
              </a:rPr>
              <a:t>; </a:t>
            </a:r>
            <a:r>
              <a:rPr lang="en-US" sz="1800" dirty="0" smtClean="0">
                <a:latin typeface="Lucida Console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 smtClean="0">
                <a:latin typeface="Lucida Console" pitchFamily="49" charset="0"/>
              </a:rPr>
              <a:t>   });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 </a:t>
            </a: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this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sz="1800" dirty="0" smtClean="0">
                <a:latin typeface="Lucida Console" pitchFamily="49" charset="0"/>
              </a:rPr>
              <a:t>( 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    {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return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solidFill>
                  <a:srgbClr val="0070C0"/>
                </a:solidFill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+ </a:t>
            </a: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“ has ”</a:t>
            </a:r>
            <a:r>
              <a:rPr lang="en-US" sz="1800" dirty="0">
                <a:latin typeface="Lucida Console" pitchFamily="49" charset="0"/>
              </a:rPr>
              <a:t> </a:t>
            </a:r>
            <a:r>
              <a:rPr lang="en-US" sz="1800" dirty="0" smtClean="0">
                <a:latin typeface="Lucida Console" pitchFamily="49" charset="0"/>
              </a:rPr>
              <a:t>+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_miles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>
                <a:latin typeface="Lucida Console" pitchFamily="49" charset="0"/>
              </a:rPr>
              <a:t>+ </a:t>
            </a:r>
            <a:r>
              <a:rPr lang="en-US" sz="1800" dirty="0">
                <a:solidFill>
                  <a:srgbClr val="92D050"/>
                </a:solidFill>
                <a:latin typeface="Lucida Console" pitchFamily="49" charset="0"/>
              </a:rPr>
              <a:t>“ miles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.”</a:t>
            </a:r>
            <a:r>
              <a:rPr lang="en-US" sz="1800" dirty="0" smtClean="0">
                <a:latin typeface="Lucida Console" pitchFamily="49" charset="0"/>
              </a:rPr>
              <a:t>; };</a:t>
            </a:r>
            <a:endParaRPr lang="en-US" sz="1800" dirty="0">
              <a:latin typeface="Lucida Console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latin typeface="Lucida Console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smtClean="0">
                <a:latin typeface="Lucida Console" pitchFamily="49" charset="0"/>
              </a:rPr>
              <a:t> = </a:t>
            </a: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new</a:t>
            </a:r>
            <a:r>
              <a:rPr lang="en-US" sz="1800" dirty="0" smtClean="0">
                <a:latin typeface="Lucida Console" pitchFamily="49" charset="0"/>
              </a:rPr>
              <a:t> </a:t>
            </a:r>
            <a:r>
              <a:rPr lang="en-US" sz="1800" dirty="0" smtClean="0">
                <a:solidFill>
                  <a:srgbClr val="AF78D7"/>
                </a:solidFill>
                <a:latin typeface="Lucida Console" pitchFamily="49" charset="0"/>
              </a:rPr>
              <a:t>Vehicle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smtClean="0">
                <a:solidFill>
                  <a:srgbClr val="92D050"/>
                </a:solidFill>
                <a:latin typeface="Lucida Console" pitchFamily="49" charset="0"/>
              </a:rPr>
              <a:t>“Honda Civic”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FFFF00"/>
                </a:solidFill>
                <a:latin typeface="Lucida Console" pitchFamily="49" charset="0"/>
              </a:rPr>
              <a:t>2009</a:t>
            </a:r>
            <a:r>
              <a:rPr lang="en-US" sz="1800" dirty="0" smtClean="0">
                <a:latin typeface="Lucida Console" pitchFamily="49" charset="0"/>
              </a:rPr>
              <a:t>, </a:t>
            </a:r>
            <a:r>
              <a:rPr lang="en-US" sz="1800" dirty="0" smtClean="0">
                <a:solidFill>
                  <a:srgbClr val="FFFF00"/>
                </a:solidFill>
                <a:latin typeface="Lucida Console" pitchFamily="49" charset="0"/>
              </a:rPr>
              <a:t>20000</a:t>
            </a:r>
            <a:r>
              <a:rPr lang="en-US" sz="1800" dirty="0" smtClean="0">
                <a:latin typeface="Lucida Console" pitchFamily="49" charset="0"/>
              </a:rPr>
              <a:t>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 smtClean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sz="1800" dirty="0" smtClean="0">
                <a:latin typeface="Lucida Console" pitchFamily="49" charset="0"/>
              </a:rPr>
              <a:t>(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toString</a:t>
            </a:r>
            <a:r>
              <a:rPr lang="en-US" sz="1800" dirty="0" smtClean="0">
                <a:latin typeface="Lucida Console" pitchFamily="49" charset="0"/>
              </a:rPr>
              <a:t>( ));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800" dirty="0">
                <a:solidFill>
                  <a:schemeClr val="accent6"/>
                </a:solidFill>
                <a:latin typeface="Lucida Console" pitchFamily="49" charset="0"/>
              </a:rPr>
              <a:t>alert</a:t>
            </a:r>
            <a:r>
              <a:rPr lang="en-US" sz="1800" dirty="0">
                <a:latin typeface="Lucida Console" pitchFamily="49" charset="0"/>
              </a:rPr>
              <a:t>(</a:t>
            </a:r>
            <a:r>
              <a:rPr lang="en-US" sz="1800" dirty="0" err="1">
                <a:solidFill>
                  <a:srgbClr val="00B0F0"/>
                </a:solidFill>
                <a:latin typeface="Lucida Console" pitchFamily="49" charset="0"/>
              </a:rPr>
              <a:t>civic</a:t>
            </a:r>
            <a:r>
              <a:rPr lang="en-US" sz="1800" dirty="0" err="1" smtClean="0">
                <a:latin typeface="Lucida Console" pitchFamily="49" charset="0"/>
              </a:rPr>
              <a:t>.</a:t>
            </a:r>
            <a:r>
              <a:rPr lang="en-US" sz="1800" dirty="0" err="1" smtClean="0">
                <a:solidFill>
                  <a:srgbClr val="00B0F0"/>
                </a:solidFill>
                <a:latin typeface="Lucida Console" pitchFamily="49" charset="0"/>
              </a:rPr>
              <a:t>_model</a:t>
            </a:r>
            <a:r>
              <a:rPr lang="en-US" sz="1800" dirty="0" smtClean="0">
                <a:latin typeface="Lucida Console" pitchFamily="49" charset="0"/>
              </a:rPr>
              <a:t>);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// </a:t>
            </a:r>
            <a:r>
              <a:rPr lang="en-US" sz="1800" dirty="0" smtClean="0">
                <a:solidFill>
                  <a:schemeClr val="tx1">
                    <a:lumMod val="50000"/>
                  </a:schemeClr>
                </a:solidFill>
                <a:latin typeface="Lucida Console" pitchFamily="49" charset="0"/>
              </a:rPr>
              <a:t>ERROR – No property on civic</a:t>
            </a:r>
            <a:endParaRPr lang="en-US" sz="1800" dirty="0">
              <a:latin typeface="Lucida Console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 smtClean="0"/>
              <a:t>Private 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7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Type definition in C#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5626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public class Person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public string Name { get; set; }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public </a:t>
            </a:r>
            <a:r>
              <a:rPr lang="en-US" sz="2400" dirty="0" err="1" smtClean="0">
                <a:latin typeface="Lucida Console" pitchFamily="49" charset="0"/>
              </a:rPr>
              <a:t>int</a:t>
            </a:r>
            <a:r>
              <a:rPr lang="en-US" sz="2400" dirty="0" smtClean="0">
                <a:latin typeface="Lucida Console" pitchFamily="49" charset="0"/>
              </a:rPr>
              <a:t> Age { get; set; }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public Person(string name, </a:t>
            </a:r>
            <a:r>
              <a:rPr lang="en-US" sz="2400" dirty="0" err="1" smtClean="0">
                <a:latin typeface="Lucida Console" pitchFamily="49" charset="0"/>
              </a:rPr>
              <a:t>int</a:t>
            </a:r>
            <a:r>
              <a:rPr lang="en-US" sz="2400" dirty="0" smtClean="0">
                <a:latin typeface="Lucida Console" pitchFamily="49" charset="0"/>
              </a:rPr>
              <a:t> age)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</a:t>
            </a:r>
            <a:r>
              <a:rPr lang="en-US" sz="2400" dirty="0" smtClean="0">
                <a:latin typeface="Lucida Console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  </a:t>
            </a:r>
            <a:r>
              <a:rPr lang="en-US" sz="2400" dirty="0" err="1" smtClean="0">
                <a:latin typeface="Lucida Console" pitchFamily="49" charset="0"/>
              </a:rPr>
              <a:t>this.Name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>
                <a:latin typeface="Lucida Console" pitchFamily="49" charset="0"/>
              </a:rPr>
              <a:t>= </a:t>
            </a:r>
            <a:r>
              <a:rPr lang="en-US" sz="2400" dirty="0" smtClean="0">
                <a:latin typeface="Lucida Console" pitchFamily="49" charset="0"/>
              </a:rPr>
              <a:t>name;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</a:t>
            </a:r>
            <a:r>
              <a:rPr lang="en-US" sz="2400" dirty="0" smtClean="0">
                <a:latin typeface="Lucida Console" pitchFamily="49" charset="0"/>
              </a:rPr>
              <a:t>  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 = age;</a:t>
            </a:r>
            <a:endParaRPr lang="en-US" sz="2400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public </a:t>
            </a:r>
            <a:r>
              <a:rPr lang="en-US" sz="2400" dirty="0" err="1" smtClean="0">
                <a:latin typeface="Lucida Console" pitchFamily="49" charset="0"/>
              </a:rPr>
              <a:t>int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 err="1" smtClean="0">
                <a:latin typeface="Lucida Console" pitchFamily="49" charset="0"/>
              </a:rPr>
              <a:t>IncrementAge</a:t>
            </a:r>
            <a:r>
              <a:rPr lang="en-US" sz="2400" dirty="0" smtClean="0">
                <a:latin typeface="Lucida Console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</a:t>
            </a:r>
            <a:r>
              <a:rPr lang="en-US" sz="2400" dirty="0" smtClean="0">
                <a:latin typeface="Lucida Console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 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</a:t>
            </a:r>
            <a:r>
              <a:rPr lang="en-US" sz="2400" dirty="0" smtClean="0">
                <a:latin typeface="Lucida Console" pitchFamily="49" charset="0"/>
              </a:rPr>
              <a:t>   return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Person </a:t>
            </a:r>
            <a:r>
              <a:rPr lang="en-US" sz="2400" dirty="0" err="1" smtClean="0">
                <a:latin typeface="Lucida Console" pitchFamily="49" charset="0"/>
              </a:rPr>
              <a:t>myPers</a:t>
            </a:r>
            <a:r>
              <a:rPr lang="en-US" sz="2400" dirty="0" smtClean="0">
                <a:latin typeface="Lucida Console" pitchFamily="49" charset="0"/>
              </a:rPr>
              <a:t> = new Person(“John Doe”, 23);</a:t>
            </a:r>
            <a:endParaRPr lang="en-US" sz="2400" dirty="0">
              <a:latin typeface="Lucida Consol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8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dirty="0" smtClean="0"/>
              <a:t>Lee Perkins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leep@tigerbase.com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Programming since 1981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Sr. Software Engineer @ </a:t>
            </a:r>
            <a:r>
              <a:rPr lang="en-US" dirty="0" err="1" smtClean="0"/>
              <a:t>IssueTrak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Frequently found here at HRNUG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11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181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function </a:t>
            </a:r>
            <a:r>
              <a:rPr lang="en-US" sz="2400" dirty="0" smtClean="0">
                <a:latin typeface="Lucida Console" pitchFamily="49" charset="0"/>
              </a:rPr>
              <a:t>Person(name, age)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</a:t>
            </a:r>
            <a:r>
              <a:rPr lang="en-US" sz="2400" dirty="0" err="1" smtClean="0">
                <a:latin typeface="Lucida Console" pitchFamily="49" charset="0"/>
              </a:rPr>
              <a:t>this.Name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>
                <a:latin typeface="Lucida Console" pitchFamily="49" charset="0"/>
              </a:rPr>
              <a:t>= </a:t>
            </a:r>
            <a:r>
              <a:rPr lang="en-US" sz="2400" dirty="0" smtClean="0">
                <a:latin typeface="Lucida Console" pitchFamily="49" charset="0"/>
              </a:rPr>
              <a:t>name;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 = age;</a:t>
            </a:r>
            <a:endParaRPr lang="en-US" sz="2400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 err="1" smtClean="0">
                <a:latin typeface="Lucida Console" pitchFamily="49" charset="0"/>
              </a:rPr>
              <a:t>Person.prototype.IncrementAge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>
                <a:latin typeface="Lucida Console" pitchFamily="49" charset="0"/>
              </a:rPr>
              <a:t>= function()</a:t>
            </a:r>
            <a:br>
              <a:rPr lang="en-US" sz="2400" dirty="0">
                <a:latin typeface="Lucida Console" pitchFamily="49" charset="0"/>
              </a:rPr>
            </a:br>
            <a:r>
              <a:rPr lang="en-US" sz="2400" dirty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latin typeface="Lucida Console" pitchFamily="49" charset="0"/>
              </a:rPr>
              <a:t> 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  return </a:t>
            </a:r>
            <a:r>
              <a:rPr lang="en-US" sz="2400" dirty="0" err="1" smtClean="0">
                <a:latin typeface="Lucida Console" pitchFamily="49" charset="0"/>
              </a:rPr>
              <a:t>this.Age</a:t>
            </a:r>
            <a:r>
              <a:rPr lang="en-US" sz="2400" dirty="0" smtClean="0">
                <a:latin typeface="Lucida Console" pitchFamily="49" charset="0"/>
              </a:rPr>
              <a:t>;</a:t>
            </a:r>
            <a:endParaRPr lang="en-US" sz="2400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};</a:t>
            </a:r>
          </a:p>
          <a:p>
            <a:pPr marL="0" indent="0">
              <a:buNone/>
            </a:pPr>
            <a:r>
              <a:rPr lang="en-US" sz="2400" dirty="0" smtClean="0">
                <a:latin typeface="Lucida Console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2400" dirty="0" err="1" smtClean="0">
                <a:latin typeface="Lucida Console" pitchFamily="49" charset="0"/>
              </a:rPr>
              <a:t>var</a:t>
            </a:r>
            <a:r>
              <a:rPr lang="en-US" sz="2400" dirty="0" smtClean="0">
                <a:latin typeface="Lucida Console" pitchFamily="49" charset="0"/>
              </a:rPr>
              <a:t> </a:t>
            </a:r>
            <a:r>
              <a:rPr lang="en-US" sz="2400" dirty="0" err="1" smtClean="0">
                <a:latin typeface="Lucida Console" pitchFamily="49" charset="0"/>
              </a:rPr>
              <a:t>myPers</a:t>
            </a:r>
            <a:r>
              <a:rPr lang="en-US" sz="2400" dirty="0" smtClean="0">
                <a:latin typeface="Lucida Console" pitchFamily="49" charset="0"/>
              </a:rPr>
              <a:t> = new Person(“John Doe”, 23);</a:t>
            </a:r>
            <a:endParaRPr lang="en-US" sz="2400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sz="2400" dirty="0">
              <a:latin typeface="Lucida Console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Type definition in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7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Solitaire in OOP(</a:t>
            </a:r>
            <a:r>
              <a:rPr lang="en-US" dirty="0" err="1" smtClean="0"/>
              <a:t>ish</a:t>
            </a:r>
            <a:r>
              <a:rPr lang="en-US" dirty="0" smtClean="0"/>
              <a:t>) JavaScript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9415610"/>
              </p:ext>
            </p:extLst>
          </p:nvPr>
        </p:nvGraphicFramePr>
        <p:xfrm>
          <a:off x="228600" y="1600200"/>
          <a:ext cx="8718589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5" name="Visio" r:id="rId3" imgW="5611157" imgH="2943356" progId="Visio.Drawing.11">
                  <p:embed/>
                </p:oleObj>
              </mc:Choice>
              <mc:Fallback>
                <p:oleObj name="Visio" r:id="rId3" imgW="5611157" imgH="2943356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600200"/>
                        <a:ext cx="8718589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7581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Solitaire Game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555382"/>
              </p:ext>
            </p:extLst>
          </p:nvPr>
        </p:nvGraphicFramePr>
        <p:xfrm>
          <a:off x="228600" y="1600200"/>
          <a:ext cx="8718589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8" name="Visio" r:id="rId3" imgW="5611201" imgH="2943270" progId="Visio.Drawing.11">
                  <p:embed/>
                </p:oleObj>
              </mc:Choice>
              <mc:Fallback>
                <p:oleObj name="Visio" r:id="rId3" imgW="5611201" imgH="294327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600200"/>
                        <a:ext cx="8718589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698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Solitaire Class Hierarchy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873530"/>
              </p:ext>
            </p:extLst>
          </p:nvPr>
        </p:nvGraphicFramePr>
        <p:xfrm>
          <a:off x="511175" y="-285750"/>
          <a:ext cx="8215313" cy="744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Visio" r:id="rId3" imgW="5254356" imgH="4764420" progId="Visio.Drawing.11">
                  <p:embed/>
                </p:oleObj>
              </mc:Choice>
              <mc:Fallback>
                <p:oleObj name="Visio" r:id="rId3" imgW="5254356" imgH="476442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1175" y="-285750"/>
                        <a:ext cx="8215313" cy="744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919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“World” &amp; “View” Coordinates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0074241"/>
              </p:ext>
            </p:extLst>
          </p:nvPr>
        </p:nvGraphicFramePr>
        <p:xfrm>
          <a:off x="-1676400" y="304800"/>
          <a:ext cx="12095163" cy="6957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name="Visio" r:id="rId3" imgW="8210421" imgH="4723380" progId="Visio.Drawing.11">
                  <p:embed/>
                </p:oleObj>
              </mc:Choice>
              <mc:Fallback>
                <p:oleObj name="Visio" r:id="rId3" imgW="8210421" imgH="472338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676400" y="304800"/>
                        <a:ext cx="12095163" cy="6957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265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575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Solitaire</a:t>
            </a:r>
            <a:br>
              <a:rPr lang="en-US" dirty="0" smtClean="0"/>
            </a:br>
            <a:r>
              <a:rPr lang="en-US" dirty="0" smtClean="0">
                <a:solidFill>
                  <a:schemeClr val="bg1"/>
                </a:solidFill>
              </a:rPr>
              <a:t> – Code Time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3800" dirty="0" smtClean="0">
                <a:solidFill>
                  <a:srgbClr val="00B0F0"/>
                </a:solidFill>
              </a:rPr>
              <a:t>Time for code!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1075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5400" dirty="0" smtClean="0">
                <a:solidFill>
                  <a:srgbClr val="00B0F0"/>
                </a:solidFill>
              </a:rPr>
              <a:t>Thank you!</a:t>
            </a:r>
          </a:p>
          <a:p>
            <a:pPr marL="0" indent="0" algn="ctr">
              <a:buNone/>
            </a:pPr>
            <a:endParaRPr lang="en-US" sz="5400" dirty="0" smtClean="0"/>
          </a:p>
          <a:p>
            <a:pPr marL="0" indent="0" algn="ctr">
              <a:buNone/>
            </a:pPr>
            <a:r>
              <a:rPr lang="en-US" sz="5400" dirty="0" smtClean="0"/>
              <a:t>Now </a:t>
            </a:r>
            <a:r>
              <a:rPr lang="en-US" sz="5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go</a:t>
            </a:r>
            <a:r>
              <a:rPr lang="en-US" sz="5400" dirty="0" smtClean="0">
                <a:solidFill>
                  <a:srgbClr val="92D050"/>
                </a:solidFill>
              </a:rPr>
              <a:t> forth</a:t>
            </a:r>
            <a:r>
              <a:rPr lang="en-US" sz="5400" dirty="0" smtClean="0"/>
              <a:t>,</a:t>
            </a:r>
            <a:endParaRPr lang="en-US" sz="5400" dirty="0" smtClean="0">
              <a:solidFill>
                <a:srgbClr val="92D050"/>
              </a:solidFill>
            </a:endParaRPr>
          </a:p>
          <a:p>
            <a:pPr marL="0" indent="0" algn="ctr">
              <a:buNone/>
            </a:pPr>
            <a:r>
              <a:rPr lang="en-US" sz="5400" dirty="0" smtClean="0">
                <a:solidFill>
                  <a:schemeClr val="accent6"/>
                </a:solidFill>
              </a:rPr>
              <a:t>Inherit</a:t>
            </a:r>
            <a:r>
              <a:rPr lang="en-US" sz="5400" dirty="0" smtClean="0"/>
              <a:t>,</a:t>
            </a:r>
            <a:endParaRPr lang="en-US" sz="5400" dirty="0" smtClean="0">
              <a:solidFill>
                <a:schemeClr val="accent6"/>
              </a:solidFill>
            </a:endParaRPr>
          </a:p>
          <a:p>
            <a:pPr marL="0" indent="0" algn="ctr">
              <a:buNone/>
            </a:pPr>
            <a:r>
              <a:rPr lang="en-US" sz="5400" dirty="0" smtClean="0"/>
              <a:t>and </a:t>
            </a:r>
            <a:r>
              <a:rPr lang="en-US" sz="5400" dirty="0" smtClean="0">
                <a:solidFill>
                  <a:srgbClr val="7030A0"/>
                </a:solidFill>
              </a:rPr>
              <a:t>Instantiate</a:t>
            </a:r>
            <a:r>
              <a:rPr lang="en-US" sz="5400" dirty="0" smtClean="0"/>
              <a:t>!</a:t>
            </a:r>
            <a:endParaRPr lang="en-US" sz="5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Thank You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73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89" y="236453"/>
            <a:ext cx="1219370" cy="12193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740" y="236453"/>
            <a:ext cx="1219370" cy="12193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89" y="1576862"/>
            <a:ext cx="731622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3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bg1"/>
            </a:gs>
            <a:gs pos="100000">
              <a:srgbClr val="00003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800" dirty="0" smtClean="0"/>
          </a:p>
          <a:p>
            <a:pPr>
              <a:lnSpc>
                <a:spcPct val="160000"/>
              </a:lnSpc>
            </a:pPr>
            <a:r>
              <a:rPr lang="en-US" dirty="0" smtClean="0"/>
              <a:t>Intended to Promote Teaching Programming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900MHz Quad-Core ARMv7 Processor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1GB Ram, 4 USB, HDMI, Ethernet, Micro SD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Combined Audio/Composite video jack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40 General Purpose I/O (GPIO) Pins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89" y="236453"/>
            <a:ext cx="1219370" cy="12193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740" y="236453"/>
            <a:ext cx="1219370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5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myString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chemeClr val="accent3"/>
                </a:solidFill>
                <a:latin typeface="Lucida Console" pitchFamily="49" charset="0"/>
              </a:rPr>
              <a:t>“Hello”</a:t>
            </a:r>
            <a:r>
              <a:rPr lang="en-US" dirty="0" smtClean="0">
                <a:latin typeface="Lucida Console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myFunc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name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  ...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};</a:t>
            </a:r>
          </a:p>
          <a:p>
            <a:pPr marL="0" indent="0">
              <a:buNone/>
            </a:pPr>
            <a:endParaRPr lang="en-US" dirty="0" smtClean="0">
              <a:solidFill>
                <a:srgbClr val="00B0F0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someFunc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myFunc</a:t>
            </a:r>
            <a:r>
              <a:rPr lang="en-US" dirty="0" smtClean="0">
                <a:latin typeface="Lucida Console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myFunc</a:t>
            </a:r>
            <a:r>
              <a:rPr lang="en-US" dirty="0" smtClean="0">
                <a:latin typeface="Lucida Console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 smtClean="0">
                <a:latin typeface="Lucida Console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someFunc</a:t>
            </a:r>
            <a:r>
              <a:rPr lang="en-US" dirty="0">
                <a:latin typeface="Lucida Console" pitchFamily="49" charset="0"/>
              </a:rPr>
              <a:t>(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>
                <a:latin typeface="Lucida Console" pitchFamily="49" charset="0"/>
              </a:rPr>
              <a:t>(){ ... });</a:t>
            </a:r>
          </a:p>
          <a:p>
            <a:pPr marL="0" indent="0">
              <a:buNone/>
            </a:pP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latin typeface="Lucida Console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as First-Class Citizens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3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lIns="182880" tIns="91440" rIns="91440"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accent6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{ };</a:t>
            </a:r>
            <a:endParaRPr lang="en-US" dirty="0">
              <a:latin typeface="Lucida Console" pitchFamily="49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6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 new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Object</a:t>
            </a:r>
            <a:r>
              <a:rPr lang="en-US" dirty="0" smtClean="0">
                <a:latin typeface="Lucida Console" pitchFamily="49" charset="0"/>
              </a:rPr>
              <a:t>( );</a:t>
            </a:r>
          </a:p>
          <a:p>
            <a:pPr marL="0" indent="0">
              <a:buNone/>
            </a:pPr>
            <a:endParaRPr lang="en-US" dirty="0" smtClean="0">
              <a:solidFill>
                <a:schemeClr val="accent6"/>
              </a:solidFill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Object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create</a:t>
            </a:r>
            <a:r>
              <a:rPr lang="en-US" dirty="0" smtClean="0">
                <a:latin typeface="Lucida Console" pitchFamily="49" charset="0"/>
              </a:rPr>
              <a:t>(...);</a:t>
            </a:r>
            <a:endParaRPr lang="en-US" dirty="0">
              <a:latin typeface="Lucida Console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Ways to Create </a:t>
            </a:r>
            <a:r>
              <a:rPr lang="en-US" dirty="0"/>
              <a:t>a</a:t>
            </a:r>
            <a:r>
              <a:rPr lang="en-US" dirty="0" smtClean="0"/>
              <a:t>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49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600200"/>
            <a:ext cx="8686800" cy="51054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Literal syntax (creates object and assigns at same time)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chemeClr val="accent6"/>
                </a:solidFill>
                <a:latin typeface="Lucida Console" pitchFamily="49" charset="0"/>
              </a:rPr>
              <a:t>var</a:t>
            </a:r>
            <a:r>
              <a:rPr lang="en-US" dirty="0" smtClean="0">
                <a:latin typeface="Lucida Console" pitchFamily="49" charset="0"/>
              </a:rPr>
              <a:t> </a:t>
            </a:r>
            <a:r>
              <a:rPr lang="en-US" dirty="0" err="1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=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>
                <a:latin typeface="Lucida Console" pitchFamily="49" charset="0"/>
              </a:rPr>
              <a:t>{ 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A</a:t>
            </a:r>
            <a:r>
              <a:rPr lang="en-US" dirty="0">
                <a:latin typeface="Lucida Console" pitchFamily="49" charset="0"/>
              </a:rPr>
              <a:t>: </a:t>
            </a:r>
            <a:r>
              <a:rPr lang="en-US" dirty="0">
                <a:solidFill>
                  <a:srgbClr val="92D050"/>
                </a:solidFill>
                <a:latin typeface="Lucida Console" pitchFamily="49" charset="0"/>
              </a:rPr>
              <a:t>“Hi!”</a:t>
            </a:r>
            <a:r>
              <a:rPr lang="en-US" dirty="0">
                <a:latin typeface="Lucida Console" pitchFamily="49" charset="0"/>
              </a:rPr>
              <a:t>, </a:t>
            </a:r>
            <a:r>
              <a:rPr lang="en-US" dirty="0">
                <a:solidFill>
                  <a:srgbClr val="00B0F0"/>
                </a:solidFill>
                <a:latin typeface="Lucida Console" pitchFamily="49" charset="0"/>
              </a:rPr>
              <a:t>B</a:t>
            </a:r>
            <a:r>
              <a:rPr lang="en-US" dirty="0">
                <a:latin typeface="Lucida Console" pitchFamily="49" charset="0"/>
              </a:rPr>
              <a:t>: </a:t>
            </a:r>
            <a:r>
              <a:rPr lang="en-US" dirty="0">
                <a:solidFill>
                  <a:srgbClr val="FFFF00"/>
                </a:solidFill>
                <a:latin typeface="Lucida Console" pitchFamily="49" charset="0"/>
              </a:rPr>
              <a:t>42</a:t>
            </a:r>
            <a:r>
              <a:rPr lang="en-US" dirty="0"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};</a:t>
            </a:r>
            <a:br>
              <a:rPr lang="en-US" dirty="0" smtClean="0">
                <a:latin typeface="Lucida Console" pitchFamily="49" charset="0"/>
              </a:rPr>
            </a:br>
            <a:endParaRPr lang="en-US" dirty="0" smtClean="0"/>
          </a:p>
          <a:p>
            <a:r>
              <a:rPr lang="en-US" sz="2800" dirty="0" smtClean="0"/>
              <a:t>Dot syntax</a:t>
            </a:r>
            <a:r>
              <a:rPr lang="en-US" sz="4000" dirty="0" smtClean="0"/>
              <a:t> </a:t>
            </a:r>
            <a:endParaRPr lang="en-US" sz="2800" dirty="0"/>
          </a:p>
          <a:p>
            <a:pPr marL="457200" lvl="1" indent="0">
              <a:buNone/>
            </a:pPr>
            <a:r>
              <a:rPr lang="en-US" dirty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err="1" smtClean="0">
                <a:latin typeface="Lucida Console" pitchFamily="49" charset="0"/>
              </a:rPr>
              <a:t>.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A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() { ... };</a:t>
            </a:r>
            <a:br>
              <a:rPr lang="en-US" dirty="0" smtClean="0">
                <a:latin typeface="Lucida Console" pitchFamily="49" charset="0"/>
              </a:rPr>
            </a:br>
            <a:endParaRPr lang="en-US" dirty="0"/>
          </a:p>
          <a:p>
            <a:r>
              <a:rPr lang="en-US" sz="2800" dirty="0" smtClean="0"/>
              <a:t>Square bracket syntax</a:t>
            </a:r>
            <a:r>
              <a:rPr lang="en-US" sz="4000" dirty="0"/>
              <a:t> </a:t>
            </a:r>
            <a:endParaRPr lang="en-US" sz="2800" dirty="0"/>
          </a:p>
          <a:p>
            <a:pPr marL="457200" lvl="1" indent="0">
              <a:buNone/>
            </a:pPr>
            <a:r>
              <a:rPr lang="en-US" dirty="0"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smtClean="0">
                <a:latin typeface="Lucida Console" pitchFamily="49" charset="0"/>
              </a:rPr>
              <a:t>[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“A</a:t>
            </a:r>
            <a:r>
              <a:rPr lang="en-US" dirty="0">
                <a:solidFill>
                  <a:srgbClr val="92D050"/>
                </a:solidFill>
                <a:latin typeface="Lucida Console" pitchFamily="49" charset="0"/>
              </a:rPr>
              <a:t>”</a:t>
            </a:r>
            <a:r>
              <a:rPr lang="en-US" dirty="0">
                <a:latin typeface="Lucida Console" pitchFamily="49" charset="0"/>
              </a:rPr>
              <a:t>]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=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42</a:t>
            </a:r>
            <a:r>
              <a:rPr lang="en-US" dirty="0" smtClean="0">
                <a:latin typeface="Lucida Console" pitchFamily="49" charset="0"/>
              </a:rPr>
              <a:t>;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4 Ways to Assign Key/Value Pairs (Properties/Methods)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591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600200"/>
            <a:ext cx="8686800" cy="5105400"/>
          </a:xfrm>
        </p:spPr>
        <p:txBody>
          <a:bodyPr>
            <a:normAutofit lnSpcReduction="10000"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sz="2800" dirty="0" smtClean="0"/>
              <a:t>ECMA5 (IE9+, FF4+, CH5+)</a:t>
            </a:r>
            <a:r>
              <a:rPr lang="en-US" sz="2400" dirty="0" smtClean="0">
                <a:solidFill>
                  <a:srgbClr val="00B0F0"/>
                </a:solidFill>
              </a:rPr>
              <a:t/>
            </a:r>
            <a:br>
              <a:rPr lang="en-US" sz="2400" dirty="0" smtClean="0">
                <a:solidFill>
                  <a:srgbClr val="00B0F0"/>
                </a:solidFill>
              </a:rPr>
            </a:br>
            <a:r>
              <a:rPr lang="en-US" dirty="0" smtClean="0">
                <a:solidFill>
                  <a:srgbClr val="00B0F0"/>
                </a:solidFill>
              </a:rPr>
              <a:t>  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 </a:t>
            </a:r>
            <a:r>
              <a:rPr lang="en-US" dirty="0" err="1" smtClean="0">
                <a:solidFill>
                  <a:srgbClr val="AF78D7"/>
                </a:solidFill>
                <a:latin typeface="Lucida Console" pitchFamily="49" charset="0"/>
              </a:rPr>
              <a:t>Object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.defineProperty</a:t>
            </a:r>
            <a:r>
              <a:rPr lang="en-US" dirty="0" smtClean="0">
                <a:latin typeface="Lucida Console" pitchFamily="49" charset="0"/>
              </a:rPr>
              <a:t>(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“A”</a:t>
            </a:r>
            <a:r>
              <a:rPr lang="en-US" dirty="0" smtClean="0">
                <a:latin typeface="Lucida Console" pitchFamily="49" charset="0"/>
              </a:rPr>
              <a:t>,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{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dirty="0" smtClean="0">
                <a:latin typeface="Lucida Console" pitchFamily="49" charset="0"/>
              </a:rPr>
              <a:t>: </a:t>
            </a:r>
            <a:r>
              <a:rPr lang="en-US" dirty="0" smtClean="0">
                <a:solidFill>
                  <a:srgbClr val="FFFF00"/>
                </a:solidFill>
                <a:latin typeface="Lucida Console" pitchFamily="49" charset="0"/>
              </a:rPr>
              <a:t>42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writable</a:t>
            </a:r>
            <a:r>
              <a:rPr lang="en-US" dirty="0" smtClean="0">
                <a:latin typeface="Lucida Console" pitchFamily="49" charset="0"/>
              </a:rPr>
              <a:t>: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false</a:t>
            </a:r>
            <a:r>
              <a:rPr lang="en-US" dirty="0" smtClean="0">
                <a:latin typeface="Lucida Console" pitchFamily="49" charset="0"/>
              </a:rPr>
              <a:t> }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);</a:t>
            </a:r>
            <a:r>
              <a:rPr lang="en-US" dirty="0">
                <a:latin typeface="Lucida Console" pitchFamily="49" charset="0"/>
              </a:rPr>
              <a:t/>
            </a:r>
            <a:br>
              <a:rPr lang="en-US" dirty="0">
                <a:latin typeface="Lucida Console" pitchFamily="49" charset="0"/>
              </a:rPr>
            </a:br>
            <a:endParaRPr lang="en-US" sz="2400" dirty="0" smtClean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00B0F0"/>
                </a:solidFill>
                <a:latin typeface="Lucida Console" pitchFamily="49" charset="0"/>
              </a:rPr>
              <a:t>    </a:t>
            </a:r>
            <a:r>
              <a:rPr lang="en-US" sz="2800" dirty="0" err="1">
                <a:solidFill>
                  <a:srgbClr val="AF78D7"/>
                </a:solidFill>
                <a:latin typeface="Lucida Console" pitchFamily="49" charset="0"/>
              </a:rPr>
              <a:t>Object</a:t>
            </a:r>
            <a:r>
              <a:rPr lang="en-US" sz="2800" dirty="0" err="1" smtClean="0">
                <a:solidFill>
                  <a:srgbClr val="00B0F0"/>
                </a:solidFill>
                <a:latin typeface="Lucida Console" pitchFamily="49" charset="0"/>
              </a:rPr>
              <a:t>.defineProperties</a:t>
            </a:r>
            <a:r>
              <a:rPr lang="en-US" sz="2800" dirty="0" smtClean="0">
                <a:latin typeface="Lucida Console" pitchFamily="49" charset="0"/>
              </a:rPr>
              <a:t>(</a:t>
            </a:r>
            <a:r>
              <a:rPr lang="en-US" sz="2800" dirty="0">
                <a:latin typeface="Lucida Console" pitchFamily="49" charset="0"/>
              </a:rPr>
              <a:t/>
            </a:r>
            <a:br>
              <a:rPr lang="en-US" sz="2800" dirty="0">
                <a:latin typeface="Lucida Console" pitchFamily="49" charset="0"/>
              </a:rPr>
            </a:br>
            <a:r>
              <a:rPr lang="en-US" sz="2800" dirty="0">
                <a:latin typeface="Lucida Console" pitchFamily="49" charset="0"/>
              </a:rPr>
              <a:t>    </a:t>
            </a:r>
            <a:r>
              <a:rPr lang="en-US" sz="2800" dirty="0" smtClean="0">
                <a:latin typeface="Lucida Console" pitchFamily="49" charset="0"/>
              </a:rPr>
              <a:t>  </a:t>
            </a:r>
            <a:r>
              <a:rPr lang="en-US" sz="2800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sz="2800" dirty="0">
                <a:latin typeface="Lucida Console" pitchFamily="49" charset="0"/>
              </a:rPr>
              <a:t>, </a:t>
            </a:r>
            <a:r>
              <a:rPr lang="en-US" sz="2800" dirty="0" smtClean="0">
                <a:latin typeface="Lucida Console" pitchFamily="49" charset="0"/>
              </a:rPr>
              <a:t>{</a:t>
            </a:r>
            <a:r>
              <a:rPr lang="en-US" sz="2800" dirty="0" smtClean="0">
                <a:solidFill>
                  <a:srgbClr val="92D050"/>
                </a:solidFill>
                <a:latin typeface="Lucida Console" pitchFamily="49" charset="0"/>
              </a:rPr>
              <a:t>“</a:t>
            </a:r>
            <a:r>
              <a:rPr lang="en-US" sz="2800" dirty="0">
                <a:solidFill>
                  <a:srgbClr val="92D050"/>
                </a:solidFill>
                <a:latin typeface="Lucida Console" pitchFamily="49" charset="0"/>
              </a:rPr>
              <a:t>A</a:t>
            </a:r>
            <a:r>
              <a:rPr lang="en-US" sz="2800" dirty="0" smtClean="0">
                <a:solidFill>
                  <a:srgbClr val="92D050"/>
                </a:solidFill>
                <a:latin typeface="Lucida Console" pitchFamily="49" charset="0"/>
              </a:rPr>
              <a:t>”: </a:t>
            </a:r>
            <a:r>
              <a:rPr lang="en-US" sz="2800" dirty="0" smtClean="0">
                <a:latin typeface="Lucida Console" pitchFamily="49" charset="0"/>
              </a:rPr>
              <a:t>{ </a:t>
            </a:r>
            <a:r>
              <a:rPr lang="en-US" sz="2800" dirty="0" smtClean="0">
                <a:solidFill>
                  <a:srgbClr val="00B0F0"/>
                </a:solidFill>
                <a:latin typeface="Lucida Console" pitchFamily="49" charset="0"/>
              </a:rPr>
              <a:t>...</a:t>
            </a:r>
            <a:r>
              <a:rPr lang="en-US" sz="2800" dirty="0" smtClean="0">
                <a:solidFill>
                  <a:srgbClr val="92D050"/>
                </a:solidFill>
                <a:latin typeface="Lucida Console" pitchFamily="49" charset="0"/>
              </a:rPr>
              <a:t> </a:t>
            </a:r>
            <a:r>
              <a:rPr lang="en-US" sz="2800" dirty="0">
                <a:latin typeface="Lucida Console" pitchFamily="49" charset="0"/>
              </a:rPr>
              <a:t>}</a:t>
            </a:r>
            <a:r>
              <a:rPr lang="en-US" sz="2800" dirty="0" smtClean="0">
                <a:latin typeface="Lucida Console" pitchFamily="49" charset="0"/>
              </a:rPr>
              <a:t>,</a:t>
            </a:r>
            <a:r>
              <a:rPr lang="en-US" sz="2800" dirty="0">
                <a:latin typeface="Lucida Console" pitchFamily="49" charset="0"/>
              </a:rPr>
              <a:t/>
            </a:r>
            <a:br>
              <a:rPr lang="en-US" sz="2800" dirty="0">
                <a:latin typeface="Lucida Console" pitchFamily="49" charset="0"/>
              </a:rPr>
            </a:br>
            <a:r>
              <a:rPr lang="en-US" sz="2800" dirty="0">
                <a:latin typeface="Lucida Console" pitchFamily="49" charset="0"/>
              </a:rPr>
              <a:t>    </a:t>
            </a:r>
            <a:r>
              <a:rPr lang="en-US" sz="2800" dirty="0" smtClean="0">
                <a:latin typeface="Lucida Console" pitchFamily="49" charset="0"/>
              </a:rPr>
              <a:t>          </a:t>
            </a:r>
            <a:r>
              <a:rPr lang="en-US" sz="2800" dirty="0" smtClean="0">
                <a:solidFill>
                  <a:srgbClr val="92D050"/>
                </a:solidFill>
                <a:latin typeface="Lucida Console" pitchFamily="49" charset="0"/>
              </a:rPr>
              <a:t>“B”: </a:t>
            </a:r>
            <a:r>
              <a:rPr lang="en-US" sz="2800" dirty="0">
                <a:latin typeface="Lucida Console" pitchFamily="49" charset="0"/>
              </a:rPr>
              <a:t>{ </a:t>
            </a:r>
            <a:r>
              <a:rPr lang="en-US" sz="2800" dirty="0">
                <a:solidFill>
                  <a:srgbClr val="00B0F0"/>
                </a:solidFill>
                <a:latin typeface="Lucida Console" pitchFamily="49" charset="0"/>
              </a:rPr>
              <a:t>...</a:t>
            </a:r>
            <a:r>
              <a:rPr lang="en-US" sz="2800" dirty="0">
                <a:solidFill>
                  <a:srgbClr val="92D050"/>
                </a:solidFill>
                <a:latin typeface="Lucida Console" pitchFamily="49" charset="0"/>
              </a:rPr>
              <a:t> </a:t>
            </a:r>
            <a:r>
              <a:rPr lang="en-US" sz="2800" dirty="0" smtClean="0">
                <a:latin typeface="Lucida Console" pitchFamily="49" charset="0"/>
              </a:rPr>
              <a:t>}</a:t>
            </a:r>
            <a:br>
              <a:rPr lang="en-US" sz="2800" dirty="0" smtClean="0">
                <a:latin typeface="Lucida Console" pitchFamily="49" charset="0"/>
              </a:rPr>
            </a:br>
            <a:r>
              <a:rPr lang="en-US" sz="2800" dirty="0" smtClean="0">
                <a:latin typeface="Lucida Console" pitchFamily="49" charset="0"/>
              </a:rPr>
              <a:t>             </a:t>
            </a:r>
            <a:r>
              <a:rPr lang="en-US" sz="2800" dirty="0">
                <a:latin typeface="Lucida Console" pitchFamily="49" charset="0"/>
              </a:rPr>
              <a:t>}</a:t>
            </a:r>
            <a:br>
              <a:rPr lang="en-US" sz="2800" dirty="0">
                <a:latin typeface="Lucida Console" pitchFamily="49" charset="0"/>
              </a:rPr>
            </a:br>
            <a:r>
              <a:rPr lang="en-US" sz="2800" dirty="0" smtClean="0">
                <a:latin typeface="Lucida Console" pitchFamily="49" charset="0"/>
              </a:rPr>
              <a:t>    </a:t>
            </a:r>
            <a:r>
              <a:rPr lang="en-US" sz="2800" dirty="0">
                <a:latin typeface="Lucida Console" pitchFamily="49" charset="0"/>
              </a:rPr>
              <a:t>);</a:t>
            </a:r>
            <a:br>
              <a:rPr lang="en-US" sz="2800" dirty="0">
                <a:latin typeface="Lucida Console" pitchFamily="49" charset="0"/>
              </a:rPr>
            </a:br>
            <a:endParaRPr lang="en-US" sz="2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4 Ways to Assign Key/Value Pairs (Properties/Methods)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648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  <a:ln w="25400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lvl="1" indent="0">
              <a:buNone/>
            </a:pPr>
            <a:r>
              <a:rPr lang="en-US" dirty="0" err="1">
                <a:solidFill>
                  <a:srgbClr val="AF78D7"/>
                </a:solidFill>
                <a:latin typeface="Lucida Console" pitchFamily="49" charset="0"/>
              </a:rPr>
              <a:t>Object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.defineProperty</a:t>
            </a:r>
            <a:r>
              <a:rPr lang="en-US" dirty="0" smtClean="0">
                <a:latin typeface="Lucida Console" pitchFamily="49" charset="0"/>
              </a:rPr>
              <a:t>(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</a:t>
            </a:r>
            <a:r>
              <a:rPr lang="en-US" dirty="0" err="1" smtClean="0">
                <a:solidFill>
                  <a:srgbClr val="00B0F0"/>
                </a:solidFill>
                <a:latin typeface="Lucida Console" pitchFamily="49" charset="0"/>
              </a:rPr>
              <a:t>myObj</a:t>
            </a:r>
            <a:r>
              <a:rPr lang="en-US" dirty="0" smtClean="0">
                <a:latin typeface="Lucida Console" pitchFamily="49" charset="0"/>
              </a:rPr>
              <a:t>, </a:t>
            </a:r>
            <a:r>
              <a:rPr lang="en-US" dirty="0" smtClean="0">
                <a:solidFill>
                  <a:srgbClr val="92D050"/>
                </a:solidFill>
                <a:latin typeface="Lucida Console" pitchFamily="49" charset="0"/>
              </a:rPr>
              <a:t>“A”</a:t>
            </a:r>
            <a:r>
              <a:rPr lang="en-US" dirty="0" smtClean="0">
                <a:latin typeface="Lucida Console" pitchFamily="49" charset="0"/>
              </a:rPr>
              <a:t>,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{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 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get</a:t>
            </a:r>
            <a:r>
              <a:rPr lang="en-US" dirty="0" smtClean="0">
                <a:latin typeface="Lucida Console" pitchFamily="49" charset="0"/>
              </a:rPr>
              <a:t>: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()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/>
            </a:r>
            <a:b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</a:b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     </a:t>
            </a: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        return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...</a:t>
            </a:r>
            <a:r>
              <a:rPr lang="en-US" dirty="0" smtClean="0">
                <a:latin typeface="Lucida Console" pitchFamily="49" charset="0"/>
              </a:rPr>
              <a:t>;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     },</a:t>
            </a:r>
            <a:br>
              <a:rPr lang="en-US" dirty="0" smtClean="0">
                <a:latin typeface="Lucida Console" pitchFamily="49" charset="0"/>
              </a:rPr>
            </a:br>
            <a:r>
              <a:rPr lang="en-US" dirty="0"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    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set</a:t>
            </a:r>
            <a:r>
              <a:rPr lang="en-US" dirty="0">
                <a:latin typeface="Lucida Console" pitchFamily="49" charset="0"/>
              </a:rPr>
              <a:t>: </a:t>
            </a:r>
            <a:r>
              <a:rPr lang="en-US" dirty="0" smtClean="0">
                <a:solidFill>
                  <a:schemeClr val="accent6"/>
                </a:solidFill>
                <a:latin typeface="Lucida Console" pitchFamily="49" charset="0"/>
              </a:rPr>
              <a:t>function</a:t>
            </a:r>
            <a:r>
              <a:rPr lang="en-US" dirty="0" smtClean="0">
                <a:latin typeface="Lucida Console" pitchFamily="49" charset="0"/>
              </a:rPr>
              <a:t>(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dirty="0" smtClean="0">
                <a:latin typeface="Lucida Console" pitchFamily="49" charset="0"/>
              </a:rPr>
              <a:t>)</a:t>
            </a: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/>
            </a:r>
            <a:br>
              <a:rPr lang="en-US" dirty="0">
                <a:solidFill>
                  <a:schemeClr val="accent6"/>
                </a:solidFill>
                <a:latin typeface="Lucida Console" pitchFamily="49" charset="0"/>
              </a:rPr>
            </a:br>
            <a:r>
              <a:rPr lang="en-US" dirty="0">
                <a:solidFill>
                  <a:schemeClr val="accent6"/>
                </a:solidFill>
                <a:latin typeface="Lucida Console" pitchFamily="49" charset="0"/>
              </a:rPr>
              <a:t>      </a:t>
            </a:r>
            <a:r>
              <a:rPr lang="en-US" dirty="0" smtClean="0">
                <a:latin typeface="Lucida Console" pitchFamily="49" charset="0"/>
              </a:rPr>
              <a:t>{</a:t>
            </a:r>
          </a:p>
          <a:p>
            <a:pPr marL="0" lvl="1" indent="0">
              <a:buNone/>
            </a:pPr>
            <a:r>
              <a:rPr lang="en-US" dirty="0">
                <a:latin typeface="Lucida Console" pitchFamily="49" charset="0"/>
              </a:rPr>
              <a:t> </a:t>
            </a:r>
            <a:r>
              <a:rPr lang="en-US" dirty="0" smtClean="0">
                <a:latin typeface="Lucida Console" pitchFamily="49" charset="0"/>
              </a:rPr>
              <a:t>       ... = </a:t>
            </a:r>
            <a:r>
              <a:rPr lang="en-US" dirty="0" smtClean="0">
                <a:solidFill>
                  <a:srgbClr val="00B0F0"/>
                </a:solidFill>
                <a:latin typeface="Lucida Console" pitchFamily="49" charset="0"/>
              </a:rPr>
              <a:t>value</a:t>
            </a:r>
            <a:r>
              <a:rPr lang="en-US" dirty="0" smtClean="0">
                <a:latin typeface="Lucida Console" pitchFamily="49" charset="0"/>
              </a:rPr>
              <a:t>;</a:t>
            </a:r>
            <a:r>
              <a:rPr lang="en-US" dirty="0">
                <a:latin typeface="Lucida Console" pitchFamily="49" charset="0"/>
              </a:rPr>
              <a:t/>
            </a:r>
            <a:br>
              <a:rPr lang="en-US" dirty="0">
                <a:latin typeface="Lucida Console" pitchFamily="49" charset="0"/>
              </a:rPr>
            </a:br>
            <a:r>
              <a:rPr lang="en-US" dirty="0">
                <a:latin typeface="Lucida Console" pitchFamily="49" charset="0"/>
              </a:rPr>
              <a:t>      },</a:t>
            </a:r>
            <a:br>
              <a:rPr lang="en-US" dirty="0">
                <a:latin typeface="Lucida Console" pitchFamily="49" charset="0"/>
              </a:rPr>
            </a:br>
            <a:r>
              <a:rPr lang="en-US" dirty="0" smtClean="0">
                <a:latin typeface="Lucida Console" pitchFamily="49" charset="0"/>
              </a:rPr>
              <a:t> }</a:t>
            </a:r>
            <a:endParaRPr lang="en-US" sz="2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Property Setter / Getter functions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1218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817</Words>
  <Application>Microsoft Office PowerPoint</Application>
  <PresentationFormat>On-screen Show (4:3)</PresentationFormat>
  <Paragraphs>190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Lucida Console</vt:lpstr>
      <vt:lpstr>Office Theme</vt:lpstr>
      <vt:lpstr>Visio</vt:lpstr>
      <vt:lpstr> Windows 10 IoT and Raspberry Pi</vt:lpstr>
      <vt:lpstr>About Me</vt:lpstr>
      <vt:lpstr>Raspberry Pi</vt:lpstr>
      <vt:lpstr>Raspberry Pi</vt:lpstr>
      <vt:lpstr>Functions as First-Class Citizens</vt:lpstr>
      <vt:lpstr>3 Ways to Create an Object</vt:lpstr>
      <vt:lpstr>4 Ways to Assign Key/Value Pairs (Properties/Methods) </vt:lpstr>
      <vt:lpstr>4 Ways to Assign Key/Value Pairs (Properties/Methods) </vt:lpstr>
      <vt:lpstr>Property Setter / Getter functions</vt:lpstr>
      <vt:lpstr>Constructor Functions</vt:lpstr>
      <vt:lpstr>Prototypes</vt:lpstr>
      <vt:lpstr>Prototype-less Chart</vt:lpstr>
      <vt:lpstr>Prototype Chart</vt:lpstr>
      <vt:lpstr>Object Prototype Chart</vt:lpstr>
      <vt:lpstr>civic-&gt;Car-&gt;Vehicle chart</vt:lpstr>
      <vt:lpstr>Inheritance with Prototypes</vt:lpstr>
      <vt:lpstr>Private Members</vt:lpstr>
      <vt:lpstr>Private Members</vt:lpstr>
      <vt:lpstr>Type definition in C#</vt:lpstr>
      <vt:lpstr>PowerPoint Presentation</vt:lpstr>
      <vt:lpstr>Solitaire in OOP(ish) JavaScript</vt:lpstr>
      <vt:lpstr>Anatomy of a Solitaire Game</vt:lpstr>
      <vt:lpstr>Solitaire Class Hierarchy</vt:lpstr>
      <vt:lpstr>“World” &amp; “View” Coordinates</vt:lpstr>
      <vt:lpstr>Solitaire  – Code Time</vt:lpstr>
      <vt:lpstr>Thank You</vt:lpstr>
    </vt:vector>
  </TitlesOfParts>
  <Company>TigerBase Technologies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Objects Oriented(ish) Javascript</dc:title>
  <dc:creator>Lee Perkins</dc:creator>
  <cp:lastModifiedBy>Lee Perkins</cp:lastModifiedBy>
  <cp:revision>103</cp:revision>
  <dcterms:created xsi:type="dcterms:W3CDTF">2012-09-10T03:42:43Z</dcterms:created>
  <dcterms:modified xsi:type="dcterms:W3CDTF">2015-08-22T02:31:16Z</dcterms:modified>
</cp:coreProperties>
</file>

<file path=docProps/thumbnail.jpeg>
</file>